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1017" r:id="rId4"/>
    <p:sldId id="1018" r:id="rId5"/>
    <p:sldId id="1035" r:id="rId6"/>
    <p:sldId id="1036" r:id="rId7"/>
    <p:sldId id="1039" r:id="rId8"/>
    <p:sldId id="1037" r:id="rId9"/>
    <p:sldId id="1040" r:id="rId10"/>
    <p:sldId id="1041" r:id="rId11"/>
    <p:sldId id="1038" r:id="rId12"/>
    <p:sldId id="1022" r:id="rId13"/>
    <p:sldId id="1024" r:id="rId14"/>
    <p:sldId id="1042" r:id="rId15"/>
    <p:sldId id="1043" r:id="rId16"/>
    <p:sldId id="1044" r:id="rId17"/>
    <p:sldId id="1045" r:id="rId18"/>
    <p:sldId id="1046" r:id="rId19"/>
    <p:sldId id="1047" r:id="rId20"/>
    <p:sldId id="1053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5"/>
          <p:cNvSpPr txBox="1"/>
          <p:nvPr userDrawn="1"/>
        </p:nvSpPr>
        <p:spPr>
          <a:xfrm>
            <a:off x="5214018" y="-1733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6.png"/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　动量守恒定律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实验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：验证动量守恒定律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注意事项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斜槽末端必须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入射小球的质量一定要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被碰小球的质量，且两小球的半径一定要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入射小球每次都从斜槽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由静止滚下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实验过程中实验桌、斜槽、白纸的位置始终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系统误差：两小球不是一维碰撞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偶然误差：小球质量、水平位移的测量值误差；入射小球未从同一高度或未能无初速度滚下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验证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动量守恒定律的其他模型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利用小车在光滑长木板上碰撞另一辆静止的小车实现一维碰撞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实验装置如图所示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4627002"/>
            <a:ext cx="11485848" cy="177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 dirty="0"/>
              <a:t>　　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实验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器材：光滑长木板、打点计时器、纸带、刻度尺、小车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、天平、撞针、橡皮泥等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质量的测量：用天平测量质量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wld503.jpg" descr="id:21474907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3183297"/>
            <a:ext cx="6288405" cy="1286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293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/>
                  <a:t>　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的测量：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，式中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是纸带上两计数点间的距离，可用刻度尺测量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为小车经过位移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所用的时间，可由打点间隔算出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这个方案适合探究碰撞后两物体结合为一体的情况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29311"/>
              </a:xfrm>
              <a:blipFill rotWithShape="1">
                <a:blip r:embed="rId1"/>
                <a:stretch>
                  <a:fillRect l="-2" t="-33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d503.jpg" descr="id:21474907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4850" y="2636912"/>
            <a:ext cx="4724572" cy="966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利用等长悬线悬挂等大的小球实现一维碰撞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实验装置如图所示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实验器材：带细线的摆球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、铁架台、天平、量角器、坐标纸、胶布等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质量的测量：用天平测量质量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速度的测量：可以测量小球被拉起的角度，根据机械能守恒定律算出小球碰撞前对应的速度；测量碰撞后两小球分别摆起的角度，根据机械能守恒定律算出碰撞后对应的两小球的速度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不同碰撞情况的实现：用贴胶布的方法增大两小球碰撞时的能量损失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04.jpg" descr="id:214749080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959302" y="836712"/>
            <a:ext cx="1944216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实验小组验证动量守恒定律的装置如图甲所示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24典例.eps" descr="id:21474908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7741" y="908720"/>
            <a:ext cx="956945" cy="307975"/>
          </a:xfrm>
          <a:prstGeom prst="rect">
            <a:avLst/>
          </a:prstGeom>
        </p:spPr>
      </p:pic>
      <p:pic>
        <p:nvPicPr>
          <p:cNvPr id="5" name="wld505.jpg" descr="id:21474908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1628800"/>
            <a:ext cx="3680460" cy="27686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736085" y="4581128"/>
            <a:ext cx="494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选择两个半径相等的小球，其中一个小球有经过球心的孔，用游标卡尺测量两小球直径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，如图乙所示直径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06.jpg" descr="id:21474908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52881" y="2132856"/>
            <a:ext cx="3744416" cy="158417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725089" y="3789040"/>
            <a:ext cx="494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08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135651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42678" y="4059820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1</a:t>
            </a:r>
            <a:r>
              <a:rPr lang="en-US" altLang="zh-CN" sz="240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</a:rPr>
              <a:t>66</a:t>
            </a:r>
            <a:endParaRPr lang="zh-CN" altLang="en-US"/>
          </a:p>
        </p:txBody>
      </p:sp>
      <p:pic>
        <p:nvPicPr>
          <p:cNvPr id="7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788453"/>
            <a:ext cx="764309" cy="272473"/>
          </a:xfrm>
          <a:prstGeom prst="rect">
            <a:avLst/>
          </a:prstGeom>
        </p:spPr>
      </p:pic>
      <p:sp>
        <p:nvSpPr>
          <p:cNvPr id="8" name="内容占位符 5"/>
          <p:cNvSpPr txBox="1"/>
          <p:nvPr/>
        </p:nvSpPr>
        <p:spPr bwMode="auto">
          <a:xfrm>
            <a:off x="360854" y="4581128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由游标卡尺的精确度为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两个小球直径为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 cm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用天平测出小球的质量，有孔的小球质量记为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，另一个小球质量记为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将铁架台放置在水平桌面上，上端固定力传感器，通过数据采集器和计算机相连；将长约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米的细线穿过小球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的小孔并挂在力传感器上，测出悬点到小球上边缘的距离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放在可升降平台上，调节平台位置和高度，保证两个小球能发生正碰；在地面上铺上复写纸和白纸，以显示小球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落地点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05.jpg" descr="id:21474908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486694" y="4087036"/>
            <a:ext cx="2592288" cy="20062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06774" y="6093296"/>
            <a:ext cx="494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wld506.jpg" descr="id:21474908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62" y="4581128"/>
            <a:ext cx="3024336" cy="12812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311230" y="6021288"/>
            <a:ext cx="494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87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拉起小球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由某一特定位置静止释放，两个小球发生正碰，通过与拉力传感器连接的计算机实时显示拉力大小；读出碰撞前和碰撞后拉力的两个峰值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，通过推导可以得到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碰撞前瞬间速度大小为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；同样方式可以得到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碰撞后瞬间速度大小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已知当地的重力加速度为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8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3622116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342932" y="2636912"/>
                <a:ext cx="2731582" cy="17291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　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𝑳</m:t>
                                </m:r>
                                <m:r>
                                  <a:rPr lang="en-US" altLang="zh-CN" sz="2400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zh-CN" altLang="zh-CN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𝒅</m:t>
                                    </m:r>
                                  </m:num>
                                  <m:den>
                                    <m:r>
                                      <a:rPr lang="en-US" altLang="zh-CN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altLang="zh-CN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𝒈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932" y="2636912"/>
                <a:ext cx="2731582" cy="1729128"/>
              </a:xfrm>
              <a:prstGeom prst="rect">
                <a:avLst/>
              </a:prstGeom>
              <a:blipFill rotWithShape="1">
                <a:blip r:embed="rId2"/>
                <a:stretch>
                  <a:fillRect l="-20" t="-23" r="-150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469923"/>
            <a:ext cx="792088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 txBox="1"/>
              <p:nvPr/>
            </p:nvSpPr>
            <p:spPr bwMode="auto">
              <a:xfrm>
                <a:off x="360854" y="3895295"/>
                <a:ext cx="7966600" cy="287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根据题意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整理可得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碰撞的瞬间速度大小为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𝑳</m:t>
                                </m:r>
                                <m:r>
                                  <a:rPr lang="en-US" altLang="zh-CN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zh-CN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𝒅</m:t>
                                    </m:r>
                                  </m:num>
                                  <m:den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895295"/>
                <a:ext cx="7966600" cy="2872838"/>
              </a:xfrm>
              <a:prstGeom prst="rect">
                <a:avLst/>
              </a:prstGeom>
              <a:blipFill rotWithShape="1">
                <a:blip r:embed="rId4"/>
                <a:stretch>
                  <a:fillRect l="-2" t="-7" r="1" b="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1276" y="2550241"/>
            <a:ext cx="2880320" cy="214374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0409" y="4951087"/>
            <a:ext cx="2342054" cy="1288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407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测出小球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做平抛的水平位移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和竖直位移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，已知当地的重力加速度为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碰撞后瞬间速度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8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6060" y="221349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532824" y="1925458"/>
                <a:ext cx="1092200" cy="836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i="1" smtClean="0">
                    <a:solidFill>
                      <a:schemeClr val="tx1"/>
                    </a:solidFill>
                  </a:rPr>
                  <a:t>s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ℎ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824" y="1925458"/>
                <a:ext cx="1092200" cy="836930"/>
              </a:xfrm>
              <a:prstGeom prst="rect">
                <a:avLst/>
              </a:prstGeom>
              <a:blipFill rotWithShape="1">
                <a:blip r:embed="rId2"/>
                <a:stretch>
                  <a:fillRect l="-52" t="-16" r="-64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718" y="4717268"/>
            <a:ext cx="854952" cy="2959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 txBox="1"/>
              <p:nvPr/>
            </p:nvSpPr>
            <p:spPr bwMode="auto">
              <a:xfrm>
                <a:off x="369998" y="4363981"/>
                <a:ext cx="11485848" cy="2017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小球做平抛运动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则在水平方向上有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在竖直方向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9998" y="4363981"/>
                <a:ext cx="11485848" cy="2017347"/>
              </a:xfrm>
              <a:prstGeom prst="rect">
                <a:avLst/>
              </a:prstGeom>
              <a:blipFill rotWithShape="1">
                <a:blip r:embed="rId4"/>
                <a:stretch>
                  <a:fillRect l="-4" t="-1524" r="3" b="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0714" y="1798513"/>
            <a:ext cx="3744416" cy="2786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数据处理后若满足表达式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已知本次实验中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速度用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，则说明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碰撞过程中动量守恒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8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4757588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30710" y="4510861"/>
            <a:ext cx="26500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726" y="5301208"/>
            <a:ext cx="764309" cy="272473"/>
          </a:xfrm>
          <a:prstGeom prst="rect">
            <a:avLst/>
          </a:prstGeom>
        </p:spPr>
      </p:pic>
      <p:sp>
        <p:nvSpPr>
          <p:cNvPr id="7" name="内容占位符 5"/>
          <p:cNvSpPr txBox="1"/>
          <p:nvPr/>
        </p:nvSpPr>
        <p:spPr bwMode="auto">
          <a:xfrm>
            <a:off x="442006" y="510899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由于本实验中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则碰撞后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不反弹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若碰撞过程中动量守恒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规定向右为正方向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则有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可说明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碰撞过程中动量守恒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860" y="1986191"/>
            <a:ext cx="3583281" cy="26669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3158" y="3033908"/>
            <a:ext cx="2808312" cy="1544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气垫导轨上滑块碰撞时的动量守恒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实验装置如图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7" name="wld499.jpg" descr="id:21474907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3284984"/>
            <a:ext cx="5530850" cy="13900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943078" y="4674999"/>
            <a:ext cx="6479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301208"/>
            <a:ext cx="1142298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 dirty="0"/>
              <a:t>　　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气垫导轨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、光电计时器、天平、滑块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带有挡光片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、物块、弹簧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、细</a:t>
            </a:r>
            <a:endParaRPr lang="en-US" altLang="zh-CN" sz="24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线、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弹性碰撞架、胶布、撞针、橡皮泥等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气垫导轨，一来可以保证是一维碰撞，二来减小阻力；用天平可以测量两个滑块的质量；用光电计时器可以测量滑块碰撞前、后的速度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计算碰撞前、后的总动量，比较其是否守恒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用天平测出滑块及物块的质量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正确安装好气垫导轨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导轨沿水平方向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接通电源，利用配套的数字计时器测出两质量不同的滑块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通过在滑块上添加物块来改变质量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在下面三种情况碰撞前、后的速度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用细线将弹簧压缩，放置于两个滑块之间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，并使它们静止，然后烧断细线，两个滑块被弹簧弹开，随即向相反方向运动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在两个滑块的碰撞端的端面上装上弹性碰撞架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，可以得到能量损失很小的碰撞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在两个滑块的碰撞端分别装上撞针和橡皮泥，碰撞时撞针插入橡皮泥中，使两个滑块连成一体运动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，这样可以得到能量损失很大的碰撞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00.jpg" descr="id:214749075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486694" y="4293096"/>
            <a:ext cx="9509760" cy="16503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434642" y="5970293"/>
            <a:ext cx="6479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53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数据测量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质量的测量：用天平测量质量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速度的测量：利用公式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式中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为滑块上挡光片的宽度，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为计时器显示的挡光片经过光电门时对应的时间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误差分析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系统误差：存在阻力、气垫导轨不水平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偶然误差：时间、距离、质量等测量值存在误差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5385"/>
              </a:xfrm>
              <a:blipFill rotWithShape="1">
                <a:blip r:embed="rId1"/>
                <a:stretch>
                  <a:fillRect l="-2" t="-15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549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斜槽末端小球碰撞时的动量守恒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实验装置如图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5" name="wld501.jpg" descr="id:21474907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2492" y="2348880"/>
            <a:ext cx="3096344" cy="267014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799062" y="5085184"/>
            <a:ext cx="6479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6041" y="5733256"/>
            <a:ext cx="8518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斜槽、小球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、天平、刻度尺、复写纸、白纸等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从斜槽上滚下，跟放在斜槽末端的质量为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发生正碰，则根据动量守恒定律应有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，因小球从斜槽末端飞出后做平抛运动，由平抛运动知识可知，两小球下落高度相同，运行时间相同，由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可知，小球碰撞前、后速度之比等于它们的水平位移之比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用天平测出两小球的质量，并将质量大的小球作为小球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按照如图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所示装置安装器材，调整、固定斜槽，使斜槽的末端水平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若放在斜槽末端的小球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不滚动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则已经水平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176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白纸在下，复写纸在上，且在适当位置铺放好，记下铅垂线所指位置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，表示入射小球碰撞前球心的竖直投影点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不放被碰小球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，让入射小球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从斜槽上某固定高度处由静止自由滚下，重复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次，用圆规画尽量小的圆把小球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所有的落点都圈在里面，圆心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即为小球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落点的平均位置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将被碰小球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放在斜槽末端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球心尽量位于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点上方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，使入射小球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从斜槽上同一高度处由静止滚下，使它们发生碰撞，重复实验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次，用步骤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的方法，标出碰撞后小球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落点的平均位置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和被碰小球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落点的平均位置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502.jpg" descr="id:214749077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854846" y="4725144"/>
            <a:ext cx="6167755" cy="12693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449542" y="5994509"/>
            <a:ext cx="6479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8142" y="1410864"/>
            <a:ext cx="3402808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1966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，测量线段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的长度，将测量数据记录下来，最后代入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𝑶𝑷</m:t>
                        </m:r>
                      </m:e>
                    </m:ba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𝑶𝑴</m:t>
                        </m:r>
                      </m:e>
                    </m:ba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𝑶𝑵</m:t>
                        </m:r>
                      </m:e>
                    </m:ba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，看在误差允许的范围内是否成立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整理实验器材放回原处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19665"/>
              </a:xfrm>
              <a:blipFill rotWithShape="1">
                <a:blip r:embed="rId1"/>
                <a:stretch>
                  <a:fillRect l="-2" t="-35" r="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2902</Words>
  <Application>WPS 演示</Application>
  <PresentationFormat>自定义</PresentationFormat>
  <Paragraphs>125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Arial Unicode MS</vt:lpstr>
      <vt:lpstr>Calibri</vt:lpstr>
      <vt:lpstr>Broadway</vt:lpstr>
      <vt:lpstr>Century Schoolbook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399</cp:revision>
  <dcterms:created xsi:type="dcterms:W3CDTF">2020-11-06T05:24:00Z</dcterms:created>
  <dcterms:modified xsi:type="dcterms:W3CDTF">2025-06-24T01:14:57Z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DA4AD7EDC62042E4939795C9F976C0D3_12</vt:lpwstr>
  </property>
</Properties>
</file>